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54" d="100"/>
          <a:sy n="54" d="100"/>
        </p:scale>
        <p:origin x="2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974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64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09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20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696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4284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885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257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14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081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85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CD7E9B-14A0-4C1D-99BC-0FD774126EBE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B2B79-6F1A-4035-9B5C-CCD079E0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51156EB3-D05A-D2C1-4D3C-959143EF2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AC1CC9-888F-13F9-0C18-2944B35E7871}"/>
              </a:ext>
            </a:extLst>
          </p:cNvPr>
          <p:cNvSpPr txBox="1"/>
          <p:nvPr/>
        </p:nvSpPr>
        <p:spPr>
          <a:xfrm>
            <a:off x="401855" y="268776"/>
            <a:ext cx="4370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+mn-ea"/>
              </a:rPr>
              <a:t>令和</a:t>
            </a:r>
            <a:r>
              <a:rPr kumimoji="1" lang="en-US" altLang="ja-JP" b="1" dirty="0">
                <a:latin typeface="+mn-ea"/>
              </a:rPr>
              <a:t>8</a:t>
            </a:r>
            <a:r>
              <a:rPr kumimoji="1" lang="ja-JP" altLang="en-US" b="1" dirty="0">
                <a:latin typeface="+mn-ea"/>
              </a:rPr>
              <a:t>年度訪問看護スキルアップ研修③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D8F42C-E3BC-032D-4A4E-E6E30044B321}"/>
              </a:ext>
            </a:extLst>
          </p:cNvPr>
          <p:cNvSpPr txBox="1"/>
          <p:nvPr/>
        </p:nvSpPr>
        <p:spPr>
          <a:xfrm>
            <a:off x="0" y="1180792"/>
            <a:ext cx="6858000" cy="1078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ja-JP" altLang="ja-JP" sz="4000" kern="0" dirty="0"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訪問看護記録と多面的価値</a:t>
            </a:r>
            <a:endParaRPr lang="en-US" altLang="ja-JP" sz="4000" kern="0" dirty="0">
              <a:effectLst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ctr">
              <a:lnSpc>
                <a:spcPts val="2500"/>
              </a:lnSpc>
            </a:pPr>
            <a:endParaRPr lang="en-US" altLang="ja-JP" sz="3200" kern="0" dirty="0">
              <a:effectLst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ctr">
              <a:lnSpc>
                <a:spcPts val="2500"/>
              </a:lnSpc>
            </a:pPr>
            <a:r>
              <a:rPr lang="ja-JP" altLang="ja-JP" sz="3200" kern="0" dirty="0">
                <a:effectLst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～明日からの記録が変わる視点～</a:t>
            </a:r>
            <a:endParaRPr kumimoji="1" lang="ja-JP" altLang="en-US" sz="3200" b="1" dirty="0"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F1ED64F-5604-86EA-1185-4EEA194F6632}"/>
              </a:ext>
            </a:extLst>
          </p:cNvPr>
          <p:cNvSpPr txBox="1"/>
          <p:nvPr/>
        </p:nvSpPr>
        <p:spPr>
          <a:xfrm>
            <a:off x="401855" y="2867776"/>
            <a:ext cx="5870145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200" b="1" dirty="0">
                <a:latin typeface="+mn-ea"/>
              </a:rPr>
              <a:t>講　師：永田千鶴氏</a:t>
            </a:r>
            <a:endParaRPr kumimoji="1" lang="en-US" altLang="ja-JP" sz="22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200" b="1" dirty="0">
                <a:latin typeface="+mn-ea"/>
              </a:rPr>
              <a:t>              山口大学大学院医学系研究科　教授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1A05D10-7B9A-B487-B4C6-6BC2E19B0D54}"/>
              </a:ext>
            </a:extLst>
          </p:cNvPr>
          <p:cNvSpPr txBox="1"/>
          <p:nvPr/>
        </p:nvSpPr>
        <p:spPr>
          <a:xfrm>
            <a:off x="401855" y="4008474"/>
            <a:ext cx="634441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dirty="0">
                <a:latin typeface="+mn-ea"/>
              </a:rPr>
              <a:t>日　時：令和８年１１月２８日（土）</a:t>
            </a:r>
            <a:endParaRPr kumimoji="1" lang="en-US" altLang="ja-JP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+mn-ea"/>
              </a:rPr>
              <a:t>　　　　</a:t>
            </a:r>
            <a:r>
              <a:rPr kumimoji="1" lang="en-US" altLang="ja-JP" dirty="0">
                <a:latin typeface="+mn-ea"/>
              </a:rPr>
              <a:t>13</a:t>
            </a:r>
            <a:r>
              <a:rPr kumimoji="1" lang="ja-JP" altLang="en-US" dirty="0">
                <a:latin typeface="+mn-ea"/>
              </a:rPr>
              <a:t>：</a:t>
            </a:r>
            <a:r>
              <a:rPr kumimoji="1" lang="en-US" altLang="ja-JP" dirty="0">
                <a:latin typeface="+mn-ea"/>
              </a:rPr>
              <a:t>00</a:t>
            </a:r>
            <a:r>
              <a:rPr kumimoji="1" lang="ja-JP" altLang="en-US" dirty="0">
                <a:latin typeface="+mn-ea"/>
              </a:rPr>
              <a:t>～</a:t>
            </a:r>
            <a:r>
              <a:rPr kumimoji="1" lang="en-US" altLang="ja-JP" dirty="0">
                <a:latin typeface="+mn-ea"/>
              </a:rPr>
              <a:t>16</a:t>
            </a:r>
            <a:r>
              <a:rPr kumimoji="1" lang="ja-JP" altLang="en-US" dirty="0">
                <a:latin typeface="+mn-ea"/>
              </a:rPr>
              <a:t>：</a:t>
            </a:r>
            <a:r>
              <a:rPr kumimoji="1" lang="en-US" altLang="ja-JP" dirty="0">
                <a:latin typeface="+mn-ea"/>
              </a:rPr>
              <a:t>00</a:t>
            </a:r>
            <a:r>
              <a:rPr kumimoji="1" lang="ja-JP" altLang="en-US" dirty="0">
                <a:latin typeface="+mn-ea"/>
              </a:rPr>
              <a:t>（受付 </a:t>
            </a:r>
            <a:r>
              <a:rPr kumimoji="1" lang="en-US" altLang="ja-JP" dirty="0">
                <a:latin typeface="+mn-ea"/>
              </a:rPr>
              <a:t>12:30</a:t>
            </a:r>
            <a:r>
              <a:rPr kumimoji="1" lang="ja-JP" altLang="en-US" dirty="0">
                <a:latin typeface="+mn-ea"/>
              </a:rPr>
              <a:t>～）</a:t>
            </a:r>
            <a:endParaRPr kumimoji="1" lang="en-US" altLang="ja-JP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+mn-ea"/>
              </a:rPr>
              <a:t>場　所：山口県看護研修会館（防府市大字上右田</a:t>
            </a:r>
            <a:r>
              <a:rPr kumimoji="1" lang="en-US" altLang="ja-JP" dirty="0">
                <a:latin typeface="+mn-ea"/>
              </a:rPr>
              <a:t>2682</a:t>
            </a:r>
            <a:r>
              <a:rPr kumimoji="1" lang="ja-JP" altLang="en-US" dirty="0">
                <a:latin typeface="+mn-ea"/>
              </a:rPr>
              <a:t>）</a:t>
            </a:r>
            <a:endParaRPr kumimoji="1" lang="en-US" altLang="ja-JP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+mn-ea"/>
              </a:rPr>
              <a:t>対　象：訪問看護に従事する看護職　　　　　　　</a:t>
            </a:r>
            <a:endParaRPr kumimoji="1" lang="en-US" altLang="ja-JP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+mn-ea"/>
              </a:rPr>
              <a:t>費   用： 無料</a:t>
            </a:r>
            <a:endParaRPr kumimoji="1" lang="en-US" altLang="ja-JP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/>
              <a:t>申　込： </a:t>
            </a:r>
            <a:r>
              <a:rPr kumimoji="1" lang="ja-JP" altLang="en-US" dirty="0">
                <a:latin typeface="+mn-ea"/>
              </a:rPr>
              <a:t>研修管理システム「マナブル」から申し込み</a:t>
            </a:r>
            <a:endParaRPr kumimoji="1" lang="en-US" altLang="ja-JP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ja-JP" dirty="0">
                <a:latin typeface="+mn-ea"/>
              </a:rPr>
              <a:t>※</a:t>
            </a:r>
            <a:r>
              <a:rPr kumimoji="1" lang="ja-JP" altLang="en-US" dirty="0">
                <a:latin typeface="+mn-ea"/>
              </a:rPr>
              <a:t>申込期間：</a:t>
            </a:r>
            <a:r>
              <a:rPr kumimoji="1" lang="en-US" altLang="ja-JP" dirty="0">
                <a:latin typeface="+mn-ea"/>
              </a:rPr>
              <a:t>9</a:t>
            </a:r>
            <a:r>
              <a:rPr kumimoji="1" lang="ja-JP" altLang="en-US" dirty="0">
                <a:latin typeface="+mn-ea"/>
              </a:rPr>
              <a:t>月</a:t>
            </a:r>
            <a:r>
              <a:rPr kumimoji="1" lang="en-US" altLang="ja-JP" dirty="0">
                <a:latin typeface="+mn-ea"/>
              </a:rPr>
              <a:t>1</a:t>
            </a:r>
            <a:r>
              <a:rPr kumimoji="1" lang="ja-JP" altLang="en-US" dirty="0">
                <a:latin typeface="+mn-ea"/>
              </a:rPr>
              <a:t>日（火）～</a:t>
            </a:r>
            <a:r>
              <a:rPr kumimoji="1" lang="en-US" altLang="ja-JP" dirty="0">
                <a:latin typeface="+mn-ea"/>
              </a:rPr>
              <a:t>10</a:t>
            </a:r>
            <a:r>
              <a:rPr kumimoji="1" lang="ja-JP" altLang="en-US" dirty="0">
                <a:latin typeface="+mn-ea"/>
              </a:rPr>
              <a:t>月</a:t>
            </a:r>
            <a:r>
              <a:rPr kumimoji="1" lang="en-US" altLang="ja-JP" dirty="0">
                <a:latin typeface="+mn-ea"/>
              </a:rPr>
              <a:t>31</a:t>
            </a:r>
            <a:r>
              <a:rPr kumimoji="1" lang="ja-JP" altLang="en-US" dirty="0">
                <a:latin typeface="+mn-ea"/>
              </a:rPr>
              <a:t>日（土）</a:t>
            </a:r>
            <a:endParaRPr kumimoji="1" lang="en-US" altLang="ja-JP" dirty="0">
              <a:latin typeface="+mn-ea"/>
            </a:endParaRPr>
          </a:p>
          <a:p>
            <a:endParaRPr kumimoji="1" lang="ja-JP" altLang="en-US" dirty="0">
              <a:latin typeface="+mn-ea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F44C63A-2061-ADDE-5998-BE8138B5BDDE}"/>
              </a:ext>
            </a:extLst>
          </p:cNvPr>
          <p:cNvSpPr txBox="1"/>
          <p:nvPr/>
        </p:nvSpPr>
        <p:spPr>
          <a:xfrm>
            <a:off x="257175" y="8265141"/>
            <a:ext cx="6757987" cy="138499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+mn-ea"/>
              </a:rPr>
              <a:t>お問い合わせ</a:t>
            </a:r>
            <a:endParaRPr kumimoji="1" lang="en-US" altLang="ja-JP" sz="1400" b="1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公益社団法人 山口県看護協会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山口県訪問看護総合支援センター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担当：弘中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</a:t>
            </a:r>
            <a:r>
              <a:rPr kumimoji="1" lang="en-US" altLang="ja-JP" sz="1400" dirty="0">
                <a:latin typeface="+mn-ea"/>
              </a:rPr>
              <a:t>TEL</a:t>
            </a:r>
            <a:r>
              <a:rPr kumimoji="1" lang="ja-JP" altLang="en-US" sz="1400" dirty="0">
                <a:latin typeface="+mn-ea"/>
              </a:rPr>
              <a:t>：</a:t>
            </a:r>
            <a:r>
              <a:rPr kumimoji="1" lang="en-US" altLang="ja-JP" sz="1400" dirty="0">
                <a:latin typeface="+mn-ea"/>
              </a:rPr>
              <a:t>0835-28-3535</a:t>
            </a:r>
            <a:r>
              <a:rPr kumimoji="1" lang="ja-JP" altLang="en-US" sz="1400" dirty="0">
                <a:latin typeface="+mn-ea"/>
              </a:rPr>
              <a:t>　　</a:t>
            </a:r>
            <a:r>
              <a:rPr kumimoji="1" lang="en-US" altLang="ja-JP" sz="1400" dirty="0">
                <a:latin typeface="+mn-ea"/>
              </a:rPr>
              <a:t>FAX</a:t>
            </a:r>
            <a:r>
              <a:rPr kumimoji="1" lang="ja-JP" altLang="en-US" sz="1400" dirty="0">
                <a:latin typeface="+mn-ea"/>
              </a:rPr>
              <a:t>：</a:t>
            </a:r>
            <a:r>
              <a:rPr kumimoji="1" lang="en-US" altLang="ja-JP" sz="1400" dirty="0">
                <a:latin typeface="+mn-ea"/>
              </a:rPr>
              <a:t>0835-28-0820</a:t>
            </a:r>
          </a:p>
          <a:p>
            <a:r>
              <a:rPr kumimoji="1" lang="ja-JP" altLang="en-US" sz="1400" dirty="0">
                <a:latin typeface="+mn-ea"/>
              </a:rPr>
              <a:t>　</a:t>
            </a:r>
            <a:r>
              <a:rPr kumimoji="1" lang="en-US" altLang="ja-JP" sz="1400" dirty="0">
                <a:latin typeface="+mn-ea"/>
              </a:rPr>
              <a:t>E-mail</a:t>
            </a:r>
            <a:r>
              <a:rPr kumimoji="1" lang="ja-JP" altLang="en-US" sz="1400" dirty="0">
                <a:latin typeface="+mn-ea"/>
              </a:rPr>
              <a:t>：</a:t>
            </a:r>
            <a:r>
              <a:rPr kumimoji="1" lang="en-US" altLang="ja-JP" sz="1400" dirty="0">
                <a:latin typeface="+mn-ea"/>
              </a:rPr>
              <a:t>y-houmon@y-kango.or.jp</a:t>
            </a:r>
            <a:endParaRPr kumimoji="1" lang="ja-JP" altLang="en-US" sz="1400" dirty="0">
              <a:latin typeface="+mn-ea"/>
            </a:endParaRPr>
          </a:p>
        </p:txBody>
      </p:sp>
      <p:pic>
        <p:nvPicPr>
          <p:cNvPr id="12" name="図 11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F318EB45-9FC0-F065-CA03-B886C040E3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78" b="94252" l="9789" r="91298">
                        <a14:foregroundMark x1="45295" y1="45597" x2="52592" y2="42946"/>
                        <a14:foregroundMark x1="52592" y1="42946" x2="61244" y2="42390"/>
                        <a14:foregroundMark x1="61244" y1="42390" x2="54266" y2="45401"/>
                        <a14:foregroundMark x1="54266" y1="45401" x2="46531" y2="46383"/>
                        <a14:foregroundMark x1="23485" y1="45597" x2="23485" y2="45597"/>
                        <a14:foregroundMark x1="23485" y1="45597" x2="23046" y2="46645"/>
                        <a14:foregroundMark x1="43102" y1="63372" x2="48086" y2="68609"/>
                        <a14:foregroundMark x1="42663" y1="63895" x2="46651" y2="70638"/>
                        <a14:foregroundMark x1="46651" y1="70638" x2="54266" y2="72209"/>
                        <a14:foregroundMark x1="54266" y1="72209" x2="52313" y2="71031"/>
                        <a14:foregroundMark x1="47608" y1="75123" x2="49242" y2="84386"/>
                        <a14:foregroundMark x1="49242" y1="84386" x2="56579" y2="88936"/>
                        <a14:foregroundMark x1="56579" y1="88936" x2="66826" y2="89427"/>
                        <a14:foregroundMark x1="66826" y1="89427" x2="75598" y2="87889"/>
                        <a14:foregroundMark x1="75598" y1="87889" x2="87241" y2="81997"/>
                        <a14:foregroundMark x1="87241" y1="81997" x2="88756" y2="72733"/>
                        <a14:foregroundMark x1="88756" y1="72733" x2="84490" y2="66841"/>
                        <a14:foregroundMark x1="84490" y1="66841" x2="57496" y2="73093"/>
                        <a14:foregroundMark x1="57496" y1="73093" x2="57416" y2="73093"/>
                        <a14:foregroundMark x1="57895" y1="75123" x2="60686" y2="84124"/>
                        <a14:foregroundMark x1="60686" y1="84124" x2="69338" y2="85303"/>
                        <a14:foregroundMark x1="69338" y1="85303" x2="75718" y2="80229"/>
                        <a14:foregroundMark x1="75718" y1="80229" x2="78509" y2="73028"/>
                        <a14:foregroundMark x1="78509" y1="73028" x2="78270" y2="72700"/>
                        <a14:foregroundMark x1="36124" y1="69394" x2="35486" y2="77807"/>
                        <a14:foregroundMark x1="15550" y1="62357" x2="17105" y2="68969"/>
                        <a14:foregroundMark x1="17105" y1="68969" x2="19617" y2="70769"/>
                        <a14:foregroundMark x1="40470" y1="93159" x2="40789" y2="94173"/>
                        <a14:foregroundMark x1="41069" y1="9853" x2="47010" y2="7529"/>
                        <a14:foregroundMark x1="28309" y1="20327" x2="35008" y2="11129"/>
                        <a14:foregroundMark x1="47488" y1="11129" x2="50877" y2="10606"/>
                        <a14:foregroundMark x1="56499" y1="10998" x2="58533" y2="11129"/>
                        <a14:foregroundMark x1="62400" y1="16858" x2="65829" y2="16236"/>
                        <a14:foregroundMark x1="72847" y1="23633" x2="75159" y2="23633"/>
                        <a14:foregroundMark x1="70335" y1="26579" x2="73285" y2="34173"/>
                        <a14:foregroundMark x1="73285" y1="34173" x2="73445" y2="37676"/>
                        <a14:foregroundMark x1="19617" y1="48183" x2="14633" y2="50475"/>
                        <a14:foregroundMark x1="18820" y1="48183" x2="16188" y2="49067"/>
                        <a14:foregroundMark x1="18222" y1="71162" x2="16826" y2="79214"/>
                        <a14:foregroundMark x1="15550" y1="61833" x2="17026" y2="68838"/>
                        <a14:foregroundMark x1="17026" y1="68838" x2="20096" y2="71293"/>
                        <a14:foregroundMark x1="14793" y1="62619" x2="16946" y2="69067"/>
                        <a14:foregroundMark x1="16946" y1="69067" x2="19458" y2="71031"/>
                        <a14:foregroundMark x1="46372" y1="91358" x2="46372" y2="93159"/>
                        <a14:foregroundMark x1="53070" y1="93159" x2="53230" y2="94304"/>
                        <a14:foregroundMark x1="45455" y1="91489" x2="45614" y2="93159"/>
                        <a14:foregroundMark x1="68341" y1="81277" x2="68341" y2="81277"/>
                        <a14:foregroundMark x1="69737" y1="80884" x2="69737" y2="80884"/>
                        <a14:foregroundMark x1="79545" y1="88282" x2="79545" y2="88282"/>
                        <a14:foregroundMark x1="79226" y1="86383" x2="79226" y2="88020"/>
                        <a14:foregroundMark x1="30502" y1="20196" x2="23046" y2="33159"/>
                        <a14:foregroundMark x1="23046" y1="33159" x2="22887" y2="34894"/>
                        <a14:foregroundMark x1="30024" y1="20458" x2="25040" y2="28020"/>
                        <a14:foregroundMark x1="25040" y1="28020" x2="23963" y2="32700"/>
                        <a14:foregroundMark x1="28309" y1="22095" x2="22887" y2="32570"/>
                        <a14:foregroundMark x1="27392" y1="22750" x2="22727" y2="32340"/>
                        <a14:foregroundMark x1="26475" y1="24026" x2="22568" y2="31293"/>
                        <a14:foregroundMark x1="58971" y1="74730" x2="84211" y2="69264"/>
                        <a14:foregroundMark x1="86085" y1="63502" x2="86085" y2="65303"/>
                        <a14:foregroundMark x1="84809" y1="63110" x2="84809" y2="63110"/>
                        <a14:foregroundMark x1="86683" y1="65172" x2="90590" y2="78691"/>
                        <a14:foregroundMark x1="71890" y1="18920" x2="70335" y2="18789"/>
                        <a14:foregroundMark x1="60526" y1="12144" x2="60526" y2="12144"/>
                        <a14:foregroundMark x1="61483" y1="15090" x2="61483" y2="15090"/>
                        <a14:foregroundMark x1="20215" y1="38462" x2="20215" y2="38462"/>
                        <a14:foregroundMark x1="35965" y1="90344" x2="34091" y2="90475"/>
                        <a14:foregroundMark x1="39833" y1="90704" x2="37201" y2="91980"/>
                        <a14:foregroundMark x1="25678" y1="85859" x2="25040" y2="87398"/>
                        <a14:foregroundMark x1="19777" y1="79476" x2="17105" y2="79083"/>
                        <a14:foregroundMark x1="32855" y1="12766" x2="32855" y2="12766"/>
                        <a14:foregroundMark x1="30183" y1="15319" x2="30183" y2="15319"/>
                        <a14:foregroundMark x1="30343" y1="15188" x2="27871" y2="21342"/>
                        <a14:foregroundMark x1="27871" y1="21342" x2="27871" y2="21342"/>
                        <a14:foregroundMark x1="26914" y1="22488" x2="22727" y2="34370"/>
                        <a14:foregroundMark x1="26754" y1="22881" x2="26754" y2="22881"/>
                        <a14:foregroundMark x1="26316" y1="23142" x2="25040" y2="25172"/>
                        <a14:foregroundMark x1="23963" y1="26972" x2="23963" y2="26972"/>
                        <a14:foregroundMark x1="23046" y1="28478" x2="23046" y2="28478"/>
                        <a14:foregroundMark x1="22089" y1="30802" x2="22089" y2="30802"/>
                        <a14:foregroundMark x1="19298" y1="39869" x2="19298" y2="39869"/>
                        <a14:foregroundMark x1="18062" y1="42160" x2="18062" y2="42160"/>
                        <a14:foregroundMark x1="17584" y1="79967" x2="17584" y2="79967"/>
                        <a14:foregroundMark x1="18222" y1="81768" x2="18222" y2="81768"/>
                        <a14:foregroundMark x1="48565" y1="92897" x2="48565" y2="92897"/>
                        <a14:foregroundMark x1="21651" y1="85106" x2="21651" y2="85106"/>
                        <a14:foregroundMark x1="81100" y1="48183" x2="81100" y2="48183"/>
                        <a14:foregroundMark x1="76116" y1="40753" x2="76116" y2="40753"/>
                        <a14:foregroundMark x1="76116" y1="41637" x2="83214" y2="54632"/>
                        <a14:foregroundMark x1="83214" y1="54632" x2="84809" y2="60556"/>
                        <a14:foregroundMark x1="75159" y1="40491" x2="80622" y2="48805"/>
                        <a14:foregroundMark x1="76276" y1="41146" x2="79665" y2="46514"/>
                        <a14:foregroundMark x1="66010" y1="14955" x2="65670" y2="13783"/>
                        <a14:foregroundMark x1="88239" y1="68750" x2="91298" y2="75223"/>
                        <a14:foregroundMark x1="91298" y1="75223" x2="89803" y2="84208"/>
                        <a14:foregroundMark x1="61319" y1="12165" x2="62882" y2="12388"/>
                        <a14:backgroundMark x1="65351" y1="15319" x2="65351" y2="15319"/>
                        <a14:backgroundMark x1="65351" y1="15319" x2="65351" y2="15319"/>
                        <a14:backgroundMark x1="65670" y1="15090" x2="65670" y2="15090"/>
                        <a14:backgroundMark x1="65510" y1="14828" x2="65510" y2="14828"/>
                        <a14:backgroundMark x1="58214" y1="11358" x2="58214" y2="11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66" y="8349379"/>
            <a:ext cx="1030204" cy="125493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14E0E7-1DC8-6C0D-2B18-1E93074C7074}"/>
              </a:ext>
            </a:extLst>
          </p:cNvPr>
          <p:cNvSpPr txBox="1"/>
          <p:nvPr/>
        </p:nvSpPr>
        <p:spPr>
          <a:xfrm>
            <a:off x="5766252" y="2558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別紙２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F923F3-CC1A-483F-7084-9235A7C84888}"/>
              </a:ext>
            </a:extLst>
          </p:cNvPr>
          <p:cNvGrpSpPr/>
          <p:nvPr/>
        </p:nvGrpSpPr>
        <p:grpSpPr>
          <a:xfrm>
            <a:off x="573867" y="7386885"/>
            <a:ext cx="5882278" cy="692004"/>
            <a:chOff x="959436" y="8148241"/>
            <a:chExt cx="5882278" cy="692004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20D0C5A4-3F04-9A6B-2F89-AC154A2CE53B}"/>
                </a:ext>
              </a:extLst>
            </p:cNvPr>
            <p:cNvGrpSpPr/>
            <p:nvPr/>
          </p:nvGrpSpPr>
          <p:grpSpPr>
            <a:xfrm>
              <a:off x="959436" y="8185539"/>
              <a:ext cx="2835966" cy="546381"/>
              <a:chOff x="959436" y="8185539"/>
              <a:chExt cx="2835966" cy="546381"/>
            </a:xfrm>
          </p:grpSpPr>
          <p:pic>
            <p:nvPicPr>
              <p:cNvPr id="15" name="図 14">
                <a:extLst>
                  <a:ext uri="{FF2B5EF4-FFF2-40B4-BE49-F238E27FC236}">
                    <a16:creationId xmlns:a16="http://schemas.microsoft.com/office/drawing/2014/main" id="{ADDCE76F-C992-D725-1E3F-8FC6168DE5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9436" y="8185539"/>
                <a:ext cx="954333" cy="477167"/>
              </a:xfrm>
              <a:prstGeom prst="rect">
                <a:avLst/>
              </a:prstGeom>
            </p:spPr>
          </p:pic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6034BCFE-9C42-ABC7-B353-83DE424D6355}"/>
                  </a:ext>
                </a:extLst>
              </p:cNvPr>
              <p:cNvGrpSpPr/>
              <p:nvPr/>
            </p:nvGrpSpPr>
            <p:grpSpPr>
              <a:xfrm>
                <a:off x="2309153" y="8185539"/>
                <a:ext cx="1486249" cy="546381"/>
                <a:chOff x="2309153" y="8185539"/>
                <a:chExt cx="1486249" cy="546381"/>
              </a:xfrm>
            </p:grpSpPr>
            <p:pic>
              <p:nvPicPr>
                <p:cNvPr id="18" name="図 17">
                  <a:extLst>
                    <a:ext uri="{FF2B5EF4-FFF2-40B4-BE49-F238E27FC236}">
                      <a16:creationId xmlns:a16="http://schemas.microsoft.com/office/drawing/2014/main" id="{2C599D41-A150-1F26-C776-259B7C07BB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09153" y="8185539"/>
                  <a:ext cx="802708" cy="546381"/>
                </a:xfrm>
                <a:prstGeom prst="rect">
                  <a:avLst/>
                </a:prstGeom>
              </p:spPr>
            </p:pic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148A2987-0367-E7B6-ABE2-0B39F247CF3F}"/>
                    </a:ext>
                  </a:extLst>
                </p:cNvPr>
                <p:cNvSpPr txBox="1"/>
                <p:nvPr/>
              </p:nvSpPr>
              <p:spPr>
                <a:xfrm>
                  <a:off x="2319027" y="8460187"/>
                  <a:ext cx="1476375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1050" dirty="0"/>
                    <a:t>訪問看護　で検索</a:t>
                  </a:r>
                </a:p>
              </p:txBody>
            </p:sp>
          </p:grpSp>
          <p:sp>
            <p:nvSpPr>
              <p:cNvPr id="17" name="矢印: 右 16">
                <a:extLst>
                  <a:ext uri="{FF2B5EF4-FFF2-40B4-BE49-F238E27FC236}">
                    <a16:creationId xmlns:a16="http://schemas.microsoft.com/office/drawing/2014/main" id="{4E6D8690-E6DB-AFA0-C468-A03253241FAE}"/>
                  </a:ext>
                </a:extLst>
              </p:cNvPr>
              <p:cNvSpPr/>
              <p:nvPr/>
            </p:nvSpPr>
            <p:spPr>
              <a:xfrm>
                <a:off x="1972204" y="8329032"/>
                <a:ext cx="225672" cy="165211"/>
              </a:xfrm>
              <a:prstGeom prst="rightArrow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46D54FB2-ADE7-E787-A1FA-1572752780B6}"/>
                </a:ext>
              </a:extLst>
            </p:cNvPr>
            <p:cNvGrpSpPr/>
            <p:nvPr/>
          </p:nvGrpSpPr>
          <p:grpSpPr>
            <a:xfrm>
              <a:off x="3693513" y="8148241"/>
              <a:ext cx="3148201" cy="692004"/>
              <a:chOff x="3693513" y="8148241"/>
              <a:chExt cx="3148201" cy="692004"/>
            </a:xfrm>
          </p:grpSpPr>
          <p:pic>
            <p:nvPicPr>
              <p:cNvPr id="11" name="図 10" descr="QR コード&#10;&#10;AI によって生成されたコンテンツは間違っている可能性があります。">
                <a:extLst>
                  <a:ext uri="{FF2B5EF4-FFF2-40B4-BE49-F238E27FC236}">
                    <a16:creationId xmlns:a16="http://schemas.microsoft.com/office/drawing/2014/main" id="{CC70653D-8FD6-4FCA-6573-CF16B3987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790" y="8148241"/>
                <a:ext cx="685626" cy="685626"/>
              </a:xfrm>
              <a:prstGeom prst="rect">
                <a:avLst/>
              </a:prstGeom>
            </p:spPr>
          </p:pic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9CDF7DAF-844D-0DCD-F69D-5A71773E3DB0}"/>
                  </a:ext>
                </a:extLst>
              </p:cNvPr>
              <p:cNvSpPr txBox="1"/>
              <p:nvPr/>
            </p:nvSpPr>
            <p:spPr>
              <a:xfrm>
                <a:off x="3727249" y="8298089"/>
                <a:ext cx="244169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1100" dirty="0"/>
                  <a:t>訪問看護総合支援センター</a:t>
                </a:r>
                <a:endParaRPr kumimoji="1" lang="en-US" altLang="ja-JP" sz="1100" dirty="0"/>
              </a:p>
              <a:p>
                <a:r>
                  <a:rPr kumimoji="1" lang="ja-JP" altLang="en-US" sz="1100" dirty="0"/>
                  <a:t>研修申し込みサイトはこちらから➡</a:t>
                </a:r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A90109E9-E88E-11DF-DE7D-2E73D7DBC9A9}"/>
                  </a:ext>
                </a:extLst>
              </p:cNvPr>
              <p:cNvSpPr/>
              <p:nvPr/>
            </p:nvSpPr>
            <p:spPr>
              <a:xfrm>
                <a:off x="3693513" y="8148241"/>
                <a:ext cx="3148201" cy="692004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pic>
        <p:nvPicPr>
          <p:cNvPr id="1028" name="Picture 4" descr="元気な2人の看護師さんイラスト | 看護師 イラスト, トンボ 折り紙, 医療イラスト">
            <a:extLst>
              <a:ext uri="{FF2B5EF4-FFF2-40B4-BE49-F238E27FC236}">
                <a16:creationId xmlns:a16="http://schemas.microsoft.com/office/drawing/2014/main" id="{29C7748B-61EF-AB07-5F18-AD2FF44FB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688" y="2321909"/>
            <a:ext cx="2071677" cy="113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図 19" descr="QR コ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AB1AD41-571A-D24F-0873-E3F4BB6AAA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927" y="8806121"/>
            <a:ext cx="798195" cy="7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674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</TotalTime>
  <Words>171</Words>
  <Application>Microsoft Office PowerPoint</Application>
  <PresentationFormat>A4 210 x 297 mm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soudan h</dc:creator>
  <cp:lastModifiedBy>soudan h</cp:lastModifiedBy>
  <cp:revision>57</cp:revision>
  <cp:lastPrinted>2026-02-20T01:38:39Z</cp:lastPrinted>
  <dcterms:created xsi:type="dcterms:W3CDTF">2025-03-13T05:47:37Z</dcterms:created>
  <dcterms:modified xsi:type="dcterms:W3CDTF">2026-08-12T01:03:53Z</dcterms:modified>
</cp:coreProperties>
</file>